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7"/>
  </p:notesMasterIdLst>
  <p:sldIdLst>
    <p:sldId id="256" r:id="rId5"/>
    <p:sldId id="257" r:id="rId6"/>
    <p:sldId id="259" r:id="rId7"/>
    <p:sldId id="264" r:id="rId8"/>
    <p:sldId id="258" r:id="rId9"/>
    <p:sldId id="265" r:id="rId10"/>
    <p:sldId id="266" r:id="rId11"/>
    <p:sldId id="261" r:id="rId12"/>
    <p:sldId id="262" r:id="rId13"/>
    <p:sldId id="267" r:id="rId14"/>
    <p:sldId id="268" r:id="rId15"/>
    <p:sldId id="263" r:id="rId16"/>
  </p:sldIdLst>
  <p:sldSz cx="9144000" cy="5143500" type="screen16x9"/>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3BFD0-4E4D-42A1-AEB1-100199B725A8}" v="357" dt="2024-12-23T02:23:11.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9"/>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983049-8C6D-4407-AC7E-AF16EBD3BD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53F41E-2748-48AB-B992-702A0FEA495E}">
      <dgm:prSet/>
      <dgm:spPr/>
      <dgm:t>
        <a:bodyPr/>
        <a:lstStyle/>
        <a:p>
          <a:pPr>
            <a:lnSpc>
              <a:spcPct val="100000"/>
            </a:lnSpc>
          </a:pPr>
          <a:r>
            <a:rPr lang="en-US" dirty="0"/>
            <a:t>Necessary Tools: Docker, The Command Line, &amp; Docker Commands.</a:t>
          </a:r>
        </a:p>
      </dgm:t>
    </dgm:pt>
    <dgm:pt modelId="{C63F52DF-2738-4174-9532-E29FCC579909}" type="parTrans" cxnId="{7813C3BA-E907-49D8-81A3-C60BE1ABFC50}">
      <dgm:prSet/>
      <dgm:spPr/>
      <dgm:t>
        <a:bodyPr/>
        <a:lstStyle/>
        <a:p>
          <a:endParaRPr lang="en-US"/>
        </a:p>
      </dgm:t>
    </dgm:pt>
    <dgm:pt modelId="{E20DCD29-FCAA-4E17-A475-8A581DFC24ED}" type="sibTrans" cxnId="{7813C3BA-E907-49D8-81A3-C60BE1ABFC50}">
      <dgm:prSet/>
      <dgm:spPr/>
      <dgm:t>
        <a:bodyPr/>
        <a:lstStyle/>
        <a:p>
          <a:endParaRPr lang="en-US"/>
        </a:p>
      </dgm:t>
    </dgm:pt>
    <dgm:pt modelId="{771F5D9A-787F-46BB-AE43-A79F0A7D95B0}">
      <dgm:prSet/>
      <dgm:spPr/>
      <dgm:t>
        <a:bodyPr/>
        <a:lstStyle/>
        <a:p>
          <a:pPr>
            <a:lnSpc>
              <a:spcPct val="100000"/>
            </a:lnSpc>
          </a:pPr>
          <a:r>
            <a:rPr lang="en-US" dirty="0"/>
            <a:t>Separate the application into a front-end, back-end, and database.</a:t>
          </a:r>
        </a:p>
      </dgm:t>
    </dgm:pt>
    <dgm:pt modelId="{46EA839B-DC67-4CA8-A75F-B7504999B782}" type="parTrans" cxnId="{28DC00A1-B782-40CF-8F84-E4A24E0C838C}">
      <dgm:prSet/>
      <dgm:spPr/>
      <dgm:t>
        <a:bodyPr/>
        <a:lstStyle/>
        <a:p>
          <a:endParaRPr lang="en-US"/>
        </a:p>
      </dgm:t>
    </dgm:pt>
    <dgm:pt modelId="{0537A6F2-8924-48C6-9CE8-67983DC0B8B4}" type="sibTrans" cxnId="{28DC00A1-B782-40CF-8F84-E4A24E0C838C}">
      <dgm:prSet/>
      <dgm:spPr/>
      <dgm:t>
        <a:bodyPr/>
        <a:lstStyle/>
        <a:p>
          <a:endParaRPr lang="en-US"/>
        </a:p>
      </dgm:t>
    </dgm:pt>
    <dgm:pt modelId="{B75912BA-8A26-42F2-8C19-0AF7C1384434}">
      <dgm:prSet/>
      <dgm:spPr/>
      <dgm:t>
        <a:bodyPr/>
        <a:lstStyle/>
        <a:p>
          <a:pPr>
            <a:lnSpc>
              <a:spcPct val="100000"/>
            </a:lnSpc>
          </a:pPr>
          <a:r>
            <a:rPr lang="en-US"/>
            <a:t>Each component will become a Docker Image, or Container.</a:t>
          </a:r>
        </a:p>
      </dgm:t>
    </dgm:pt>
    <dgm:pt modelId="{80CD659F-4968-4D9D-A4EB-DAD1069457F3}" type="parTrans" cxnId="{BBFB51AD-8B37-4793-B3DB-2127A33191C5}">
      <dgm:prSet/>
      <dgm:spPr/>
      <dgm:t>
        <a:bodyPr/>
        <a:lstStyle/>
        <a:p>
          <a:endParaRPr lang="en-US"/>
        </a:p>
      </dgm:t>
    </dgm:pt>
    <dgm:pt modelId="{8275D388-296C-4730-8EAB-CB18FD81C5C7}" type="sibTrans" cxnId="{BBFB51AD-8B37-4793-B3DB-2127A33191C5}">
      <dgm:prSet/>
      <dgm:spPr/>
      <dgm:t>
        <a:bodyPr/>
        <a:lstStyle/>
        <a:p>
          <a:endParaRPr lang="en-US"/>
        </a:p>
      </dgm:t>
    </dgm:pt>
    <dgm:pt modelId="{A203D574-40FD-486C-B848-2068D16681E2}" type="pres">
      <dgm:prSet presAssocID="{7E983049-8C6D-4407-AC7E-AF16EBD3BDCE}" presName="root" presStyleCnt="0">
        <dgm:presLayoutVars>
          <dgm:dir/>
          <dgm:resizeHandles val="exact"/>
        </dgm:presLayoutVars>
      </dgm:prSet>
      <dgm:spPr/>
    </dgm:pt>
    <dgm:pt modelId="{5B67047D-9680-40E7-AF12-EF93BBAAE074}" type="pres">
      <dgm:prSet presAssocID="{4A53F41E-2748-48AB-B992-702A0FEA495E}" presName="compNode" presStyleCnt="0"/>
      <dgm:spPr/>
    </dgm:pt>
    <dgm:pt modelId="{E1EE4F22-881D-4243-9B2E-9CC38637EA87}" type="pres">
      <dgm:prSet presAssocID="{4A53F41E-2748-48AB-B992-702A0FEA495E}" presName="bgRect" presStyleLbl="bgShp" presStyleIdx="0" presStyleCnt="3"/>
      <dgm:spPr/>
    </dgm:pt>
    <dgm:pt modelId="{E40E6291-06B5-4E01-8FD4-84A53ED4D801}" type="pres">
      <dgm:prSet presAssocID="{4A53F41E-2748-48AB-B992-702A0FEA49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E6D884EF-DD45-47ED-8334-19862AE71C2F}" type="pres">
      <dgm:prSet presAssocID="{4A53F41E-2748-48AB-B992-702A0FEA495E}" presName="spaceRect" presStyleCnt="0"/>
      <dgm:spPr/>
    </dgm:pt>
    <dgm:pt modelId="{53191750-9AE2-4191-872B-A059D2A767FF}" type="pres">
      <dgm:prSet presAssocID="{4A53F41E-2748-48AB-B992-702A0FEA495E}" presName="parTx" presStyleLbl="revTx" presStyleIdx="0" presStyleCnt="3">
        <dgm:presLayoutVars>
          <dgm:chMax val="0"/>
          <dgm:chPref val="0"/>
        </dgm:presLayoutVars>
      </dgm:prSet>
      <dgm:spPr/>
    </dgm:pt>
    <dgm:pt modelId="{F51ED982-303A-4BC0-8CE2-E80838BE960F}" type="pres">
      <dgm:prSet presAssocID="{E20DCD29-FCAA-4E17-A475-8A581DFC24ED}" presName="sibTrans" presStyleCnt="0"/>
      <dgm:spPr/>
    </dgm:pt>
    <dgm:pt modelId="{DAA67327-45F7-48FA-9F44-306CD14D346B}" type="pres">
      <dgm:prSet presAssocID="{771F5D9A-787F-46BB-AE43-A79F0A7D95B0}" presName="compNode" presStyleCnt="0"/>
      <dgm:spPr/>
    </dgm:pt>
    <dgm:pt modelId="{B69EE022-D6D2-4765-8834-BFBF730CD6F2}" type="pres">
      <dgm:prSet presAssocID="{771F5D9A-787F-46BB-AE43-A79F0A7D95B0}" presName="bgRect" presStyleLbl="bgShp" presStyleIdx="1" presStyleCnt="3"/>
      <dgm:spPr/>
    </dgm:pt>
    <dgm:pt modelId="{BDE62AEE-62C0-476B-89E0-E75FC0C40F8E}" type="pres">
      <dgm:prSet presAssocID="{771F5D9A-787F-46BB-AE43-A79F0A7D95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EB981CF-37B4-4C7F-BE3D-66B0CF4B31BF}" type="pres">
      <dgm:prSet presAssocID="{771F5D9A-787F-46BB-AE43-A79F0A7D95B0}" presName="spaceRect" presStyleCnt="0"/>
      <dgm:spPr/>
    </dgm:pt>
    <dgm:pt modelId="{3EB56DBE-E650-4B72-A634-F8D3A222CE14}" type="pres">
      <dgm:prSet presAssocID="{771F5D9A-787F-46BB-AE43-A79F0A7D95B0}" presName="parTx" presStyleLbl="revTx" presStyleIdx="1" presStyleCnt="3">
        <dgm:presLayoutVars>
          <dgm:chMax val="0"/>
          <dgm:chPref val="0"/>
        </dgm:presLayoutVars>
      </dgm:prSet>
      <dgm:spPr/>
    </dgm:pt>
    <dgm:pt modelId="{92BFC32A-002B-476C-9CF1-2CADBF45BA11}" type="pres">
      <dgm:prSet presAssocID="{0537A6F2-8924-48C6-9CE8-67983DC0B8B4}" presName="sibTrans" presStyleCnt="0"/>
      <dgm:spPr/>
    </dgm:pt>
    <dgm:pt modelId="{BA9C3D63-DF3F-4FC5-AF31-810640EA9A9A}" type="pres">
      <dgm:prSet presAssocID="{B75912BA-8A26-42F2-8C19-0AF7C1384434}" presName="compNode" presStyleCnt="0"/>
      <dgm:spPr/>
    </dgm:pt>
    <dgm:pt modelId="{DBEEFE7D-59F2-4593-8C89-0CF60724CC59}" type="pres">
      <dgm:prSet presAssocID="{B75912BA-8A26-42F2-8C19-0AF7C1384434}" presName="bgRect" presStyleLbl="bgShp" presStyleIdx="2" presStyleCnt="3"/>
      <dgm:spPr/>
    </dgm:pt>
    <dgm:pt modelId="{83748D5D-926A-43D3-9635-4C5CF4116542}" type="pres">
      <dgm:prSet presAssocID="{B75912BA-8A26-42F2-8C19-0AF7C13844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C9369AEE-23D2-4475-AAC2-79543CC941BC}" type="pres">
      <dgm:prSet presAssocID="{B75912BA-8A26-42F2-8C19-0AF7C1384434}" presName="spaceRect" presStyleCnt="0"/>
      <dgm:spPr/>
    </dgm:pt>
    <dgm:pt modelId="{3D3DBB2A-B9AB-4DD9-8314-031FCE5244FF}" type="pres">
      <dgm:prSet presAssocID="{B75912BA-8A26-42F2-8C19-0AF7C1384434}" presName="parTx" presStyleLbl="revTx" presStyleIdx="2" presStyleCnt="3">
        <dgm:presLayoutVars>
          <dgm:chMax val="0"/>
          <dgm:chPref val="0"/>
        </dgm:presLayoutVars>
      </dgm:prSet>
      <dgm:spPr/>
    </dgm:pt>
  </dgm:ptLst>
  <dgm:cxnLst>
    <dgm:cxn modelId="{28DC00A1-B782-40CF-8F84-E4A24E0C838C}" srcId="{7E983049-8C6D-4407-AC7E-AF16EBD3BDCE}" destId="{771F5D9A-787F-46BB-AE43-A79F0A7D95B0}" srcOrd="1" destOrd="0" parTransId="{46EA839B-DC67-4CA8-A75F-B7504999B782}" sibTransId="{0537A6F2-8924-48C6-9CE8-67983DC0B8B4}"/>
    <dgm:cxn modelId="{470245A7-F66C-46BC-9596-213F93C865D6}" type="presOf" srcId="{7E983049-8C6D-4407-AC7E-AF16EBD3BDCE}" destId="{A203D574-40FD-486C-B848-2068D16681E2}" srcOrd="0" destOrd="0" presId="urn:microsoft.com/office/officeart/2018/2/layout/IconVerticalSolidList"/>
    <dgm:cxn modelId="{BBFB51AD-8B37-4793-B3DB-2127A33191C5}" srcId="{7E983049-8C6D-4407-AC7E-AF16EBD3BDCE}" destId="{B75912BA-8A26-42F2-8C19-0AF7C1384434}" srcOrd="2" destOrd="0" parTransId="{80CD659F-4968-4D9D-A4EB-DAD1069457F3}" sibTransId="{8275D388-296C-4730-8EAB-CB18FD81C5C7}"/>
    <dgm:cxn modelId="{72F54AB9-4473-4894-B813-D900E437CBD9}" type="presOf" srcId="{4A53F41E-2748-48AB-B992-702A0FEA495E}" destId="{53191750-9AE2-4191-872B-A059D2A767FF}" srcOrd="0" destOrd="0" presId="urn:microsoft.com/office/officeart/2018/2/layout/IconVerticalSolidList"/>
    <dgm:cxn modelId="{7813C3BA-E907-49D8-81A3-C60BE1ABFC50}" srcId="{7E983049-8C6D-4407-AC7E-AF16EBD3BDCE}" destId="{4A53F41E-2748-48AB-B992-702A0FEA495E}" srcOrd="0" destOrd="0" parTransId="{C63F52DF-2738-4174-9532-E29FCC579909}" sibTransId="{E20DCD29-FCAA-4E17-A475-8A581DFC24ED}"/>
    <dgm:cxn modelId="{403C39D4-2C13-42E5-A332-977E93B73E92}" type="presOf" srcId="{771F5D9A-787F-46BB-AE43-A79F0A7D95B0}" destId="{3EB56DBE-E650-4B72-A634-F8D3A222CE14}" srcOrd="0" destOrd="0" presId="urn:microsoft.com/office/officeart/2018/2/layout/IconVerticalSolidList"/>
    <dgm:cxn modelId="{41C7DFE6-ACA3-4D99-AD60-E146CB5BD316}" type="presOf" srcId="{B75912BA-8A26-42F2-8C19-0AF7C1384434}" destId="{3D3DBB2A-B9AB-4DD9-8314-031FCE5244FF}" srcOrd="0" destOrd="0" presId="urn:microsoft.com/office/officeart/2018/2/layout/IconVerticalSolidList"/>
    <dgm:cxn modelId="{73B05EB0-B3B2-4B14-BC6D-84AC6C23B0C9}" type="presParOf" srcId="{A203D574-40FD-486C-B848-2068D16681E2}" destId="{5B67047D-9680-40E7-AF12-EF93BBAAE074}" srcOrd="0" destOrd="0" presId="urn:microsoft.com/office/officeart/2018/2/layout/IconVerticalSolidList"/>
    <dgm:cxn modelId="{61DF952D-DA04-4B2D-A138-501AFCA896F6}" type="presParOf" srcId="{5B67047D-9680-40E7-AF12-EF93BBAAE074}" destId="{E1EE4F22-881D-4243-9B2E-9CC38637EA87}" srcOrd="0" destOrd="0" presId="urn:microsoft.com/office/officeart/2018/2/layout/IconVerticalSolidList"/>
    <dgm:cxn modelId="{321F2B79-B489-4B96-9AA8-E4E4D581C21B}" type="presParOf" srcId="{5B67047D-9680-40E7-AF12-EF93BBAAE074}" destId="{E40E6291-06B5-4E01-8FD4-84A53ED4D801}" srcOrd="1" destOrd="0" presId="urn:microsoft.com/office/officeart/2018/2/layout/IconVerticalSolidList"/>
    <dgm:cxn modelId="{12BD6C2B-C9BB-43FC-A9A0-19234265ACD6}" type="presParOf" srcId="{5B67047D-9680-40E7-AF12-EF93BBAAE074}" destId="{E6D884EF-DD45-47ED-8334-19862AE71C2F}" srcOrd="2" destOrd="0" presId="urn:microsoft.com/office/officeart/2018/2/layout/IconVerticalSolidList"/>
    <dgm:cxn modelId="{123BE11D-6B24-4904-A245-BBAD8414F6B1}" type="presParOf" srcId="{5B67047D-9680-40E7-AF12-EF93BBAAE074}" destId="{53191750-9AE2-4191-872B-A059D2A767FF}" srcOrd="3" destOrd="0" presId="urn:microsoft.com/office/officeart/2018/2/layout/IconVerticalSolidList"/>
    <dgm:cxn modelId="{0ED8E0D5-EEA0-4B33-9277-5A0E550D8E2E}" type="presParOf" srcId="{A203D574-40FD-486C-B848-2068D16681E2}" destId="{F51ED982-303A-4BC0-8CE2-E80838BE960F}" srcOrd="1" destOrd="0" presId="urn:microsoft.com/office/officeart/2018/2/layout/IconVerticalSolidList"/>
    <dgm:cxn modelId="{EAEB1FB4-7287-46D0-A806-1D05150A6451}" type="presParOf" srcId="{A203D574-40FD-486C-B848-2068D16681E2}" destId="{DAA67327-45F7-48FA-9F44-306CD14D346B}" srcOrd="2" destOrd="0" presId="urn:microsoft.com/office/officeart/2018/2/layout/IconVerticalSolidList"/>
    <dgm:cxn modelId="{EE02C14E-7EAB-4E58-8DE1-FD9717D42BE4}" type="presParOf" srcId="{DAA67327-45F7-48FA-9F44-306CD14D346B}" destId="{B69EE022-D6D2-4765-8834-BFBF730CD6F2}" srcOrd="0" destOrd="0" presId="urn:microsoft.com/office/officeart/2018/2/layout/IconVerticalSolidList"/>
    <dgm:cxn modelId="{9417BB57-CC33-4690-85C0-E236CC477610}" type="presParOf" srcId="{DAA67327-45F7-48FA-9F44-306CD14D346B}" destId="{BDE62AEE-62C0-476B-89E0-E75FC0C40F8E}" srcOrd="1" destOrd="0" presId="urn:microsoft.com/office/officeart/2018/2/layout/IconVerticalSolidList"/>
    <dgm:cxn modelId="{1DFAD71E-80DC-4C58-B116-9334AB9BC482}" type="presParOf" srcId="{DAA67327-45F7-48FA-9F44-306CD14D346B}" destId="{9EB981CF-37B4-4C7F-BE3D-66B0CF4B31BF}" srcOrd="2" destOrd="0" presId="urn:microsoft.com/office/officeart/2018/2/layout/IconVerticalSolidList"/>
    <dgm:cxn modelId="{B12E2254-8CDC-4957-80A4-62638959E078}" type="presParOf" srcId="{DAA67327-45F7-48FA-9F44-306CD14D346B}" destId="{3EB56DBE-E650-4B72-A634-F8D3A222CE14}" srcOrd="3" destOrd="0" presId="urn:microsoft.com/office/officeart/2018/2/layout/IconVerticalSolidList"/>
    <dgm:cxn modelId="{D5DDAFDD-1473-4F53-A0D6-838C160B4836}" type="presParOf" srcId="{A203D574-40FD-486C-B848-2068D16681E2}" destId="{92BFC32A-002B-476C-9CF1-2CADBF45BA11}" srcOrd="3" destOrd="0" presId="urn:microsoft.com/office/officeart/2018/2/layout/IconVerticalSolidList"/>
    <dgm:cxn modelId="{CC6F9F6B-D7FE-4789-895B-A2AE543516EB}" type="presParOf" srcId="{A203D574-40FD-486C-B848-2068D16681E2}" destId="{BA9C3D63-DF3F-4FC5-AF31-810640EA9A9A}" srcOrd="4" destOrd="0" presId="urn:microsoft.com/office/officeart/2018/2/layout/IconVerticalSolidList"/>
    <dgm:cxn modelId="{F1346FB8-1744-4EA3-AA6F-16A8E9546B6E}" type="presParOf" srcId="{BA9C3D63-DF3F-4FC5-AF31-810640EA9A9A}" destId="{DBEEFE7D-59F2-4593-8C89-0CF60724CC59}" srcOrd="0" destOrd="0" presId="urn:microsoft.com/office/officeart/2018/2/layout/IconVerticalSolidList"/>
    <dgm:cxn modelId="{A28C4E10-CAEC-4CC0-84A6-5C3A50345D2C}" type="presParOf" srcId="{BA9C3D63-DF3F-4FC5-AF31-810640EA9A9A}" destId="{83748D5D-926A-43D3-9635-4C5CF4116542}" srcOrd="1" destOrd="0" presId="urn:microsoft.com/office/officeart/2018/2/layout/IconVerticalSolidList"/>
    <dgm:cxn modelId="{E679E040-4ACF-4A04-BDEF-F391C45FF71A}" type="presParOf" srcId="{BA9C3D63-DF3F-4FC5-AF31-810640EA9A9A}" destId="{C9369AEE-23D2-4475-AAC2-79543CC941BC}" srcOrd="2" destOrd="0" presId="urn:microsoft.com/office/officeart/2018/2/layout/IconVerticalSolidList"/>
    <dgm:cxn modelId="{B5B27539-015F-43EF-A664-201E99EEFA8A}" type="presParOf" srcId="{BA9C3D63-DF3F-4FC5-AF31-810640EA9A9A}" destId="{3D3DBB2A-B9AB-4DD9-8314-031FCE5244F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E4F22-881D-4243-9B2E-9CC38637EA87}">
      <dsp:nvSpPr>
        <dsp:cNvPr id="0" name=""/>
        <dsp:cNvSpPr/>
      </dsp:nvSpPr>
      <dsp:spPr>
        <a:xfrm>
          <a:off x="0" y="530"/>
          <a:ext cx="4753602" cy="12409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E6291-06B5-4E01-8FD4-84A53ED4D801}">
      <dsp:nvSpPr>
        <dsp:cNvPr id="0" name=""/>
        <dsp:cNvSpPr/>
      </dsp:nvSpPr>
      <dsp:spPr>
        <a:xfrm>
          <a:off x="375382" y="279740"/>
          <a:ext cx="682512" cy="682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91750-9AE2-4191-872B-A059D2A767FF}">
      <dsp:nvSpPr>
        <dsp:cNvPr id="0" name=""/>
        <dsp:cNvSpPr/>
      </dsp:nvSpPr>
      <dsp:spPr>
        <a:xfrm>
          <a:off x="1433276" y="530"/>
          <a:ext cx="3320325" cy="124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32" tIns="131332" rIns="131332" bIns="131332" numCol="1" spcCol="1270" anchor="ctr" anchorCtr="0">
          <a:noAutofit/>
        </a:bodyPr>
        <a:lstStyle/>
        <a:p>
          <a:pPr marL="0" lvl="0" indent="0" algn="l" defTabSz="933450">
            <a:lnSpc>
              <a:spcPct val="100000"/>
            </a:lnSpc>
            <a:spcBef>
              <a:spcPct val="0"/>
            </a:spcBef>
            <a:spcAft>
              <a:spcPct val="35000"/>
            </a:spcAft>
            <a:buNone/>
          </a:pPr>
          <a:r>
            <a:rPr lang="en-US" sz="2100" kern="1200" dirty="0"/>
            <a:t>Necessary Tools: Docker, The Command Line, &amp; Docker Commands.</a:t>
          </a:r>
        </a:p>
      </dsp:txBody>
      <dsp:txXfrm>
        <a:off x="1433276" y="530"/>
        <a:ext cx="3320325" cy="1240932"/>
      </dsp:txXfrm>
    </dsp:sp>
    <dsp:sp modelId="{B69EE022-D6D2-4765-8834-BFBF730CD6F2}">
      <dsp:nvSpPr>
        <dsp:cNvPr id="0" name=""/>
        <dsp:cNvSpPr/>
      </dsp:nvSpPr>
      <dsp:spPr>
        <a:xfrm>
          <a:off x="0" y="1551695"/>
          <a:ext cx="4753602" cy="12409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62AEE-62C0-476B-89E0-E75FC0C40F8E}">
      <dsp:nvSpPr>
        <dsp:cNvPr id="0" name=""/>
        <dsp:cNvSpPr/>
      </dsp:nvSpPr>
      <dsp:spPr>
        <a:xfrm>
          <a:off x="375382" y="1830905"/>
          <a:ext cx="682512" cy="682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B56DBE-E650-4B72-A634-F8D3A222CE14}">
      <dsp:nvSpPr>
        <dsp:cNvPr id="0" name=""/>
        <dsp:cNvSpPr/>
      </dsp:nvSpPr>
      <dsp:spPr>
        <a:xfrm>
          <a:off x="1433276" y="1551695"/>
          <a:ext cx="3320325" cy="124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32" tIns="131332" rIns="131332" bIns="131332" numCol="1" spcCol="1270" anchor="ctr" anchorCtr="0">
          <a:noAutofit/>
        </a:bodyPr>
        <a:lstStyle/>
        <a:p>
          <a:pPr marL="0" lvl="0" indent="0" algn="l" defTabSz="933450">
            <a:lnSpc>
              <a:spcPct val="100000"/>
            </a:lnSpc>
            <a:spcBef>
              <a:spcPct val="0"/>
            </a:spcBef>
            <a:spcAft>
              <a:spcPct val="35000"/>
            </a:spcAft>
            <a:buNone/>
          </a:pPr>
          <a:r>
            <a:rPr lang="en-US" sz="2100" kern="1200" dirty="0"/>
            <a:t>Separate the application into a front-end, back-end, and database.</a:t>
          </a:r>
        </a:p>
      </dsp:txBody>
      <dsp:txXfrm>
        <a:off x="1433276" y="1551695"/>
        <a:ext cx="3320325" cy="1240932"/>
      </dsp:txXfrm>
    </dsp:sp>
    <dsp:sp modelId="{DBEEFE7D-59F2-4593-8C89-0CF60724CC59}">
      <dsp:nvSpPr>
        <dsp:cNvPr id="0" name=""/>
        <dsp:cNvSpPr/>
      </dsp:nvSpPr>
      <dsp:spPr>
        <a:xfrm>
          <a:off x="0" y="3102861"/>
          <a:ext cx="4753602" cy="12409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48D5D-926A-43D3-9635-4C5CF4116542}">
      <dsp:nvSpPr>
        <dsp:cNvPr id="0" name=""/>
        <dsp:cNvSpPr/>
      </dsp:nvSpPr>
      <dsp:spPr>
        <a:xfrm>
          <a:off x="375382" y="3382071"/>
          <a:ext cx="682512" cy="6825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3DBB2A-B9AB-4DD9-8314-031FCE5244FF}">
      <dsp:nvSpPr>
        <dsp:cNvPr id="0" name=""/>
        <dsp:cNvSpPr/>
      </dsp:nvSpPr>
      <dsp:spPr>
        <a:xfrm>
          <a:off x="1433276" y="3102861"/>
          <a:ext cx="3320325" cy="124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32" tIns="131332" rIns="131332" bIns="131332" numCol="1" spcCol="1270" anchor="ctr" anchorCtr="0">
          <a:noAutofit/>
        </a:bodyPr>
        <a:lstStyle/>
        <a:p>
          <a:pPr marL="0" lvl="0" indent="0" algn="l" defTabSz="933450">
            <a:lnSpc>
              <a:spcPct val="100000"/>
            </a:lnSpc>
            <a:spcBef>
              <a:spcPct val="0"/>
            </a:spcBef>
            <a:spcAft>
              <a:spcPct val="35000"/>
            </a:spcAft>
            <a:buNone/>
          </a:pPr>
          <a:r>
            <a:rPr lang="en-US" sz="2100" kern="1200"/>
            <a:t>Each component will become a Docker Image, or Container.</a:t>
          </a:r>
        </a:p>
      </dsp:txBody>
      <dsp:txXfrm>
        <a:off x="1433276" y="3102861"/>
        <a:ext cx="3320325" cy="12409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C8D18E60-4300-4729-A0D7-6AB984C3922D}" type="datetimeFigureOut">
              <a:rPr lang="en-US" smtClean="0"/>
              <a:t>12/22/2024</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98667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are permissions that are granted to a user. A role is a collection of policies that dictate what that role can do within the systems framework. Rather than assigning policies to every user, users can simply be added to roles where the policies are already set in stone. By using roles, access and authorization are strictly enforced throughout the application. For example, the Admin role in this project can Create, Read, Update, and Delete data from the database, while the average user can only Read information from the website.  </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332443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apply security measures to your API Gateway on AWS, all the developer needs to do is initialize an API Key. This can easily be automated when each API is created. Once a key has been put in place, access will be denied to users who don’t posses the key. This type of security measure can be added to each layer of services, adding multiple layers of secure connections.</a:t>
            </a:r>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41923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you have it! A brief overview of the tools and services needed to move a MEAN Stacked application from a local server to the AWS Cloud. First, you merely separate your front-end, back-end, and database into Containers. Use Docker to Compose your Containers into a working, cloud-based application, and then migrate your local data into the cloud’s database. Make sure you are implementing IAM security measures throughout your system. Finally, create, update, and manage your applications without the hassle of server and hardware overhead. Thank you very much for your time and it has been a pleasure speaking here today.</a:t>
            </a:r>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424039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Matt Knutson. I am a computer science major at SNHU and I currently live in Galveston, TX. The purpose of this presentation is to explain how to move a locally hosted MEAN application into a cloud environment. This project will use the AWS Cloud Architecture, and it will take advantage of several of Amazon’s Microservices. The Services we will use to build the cloud’s infrastructure will replace each element used in the MEAN Stack. The MEAN Stack originally consists of MongoDB as the database, Express.js &amp; Node.js as the back-end, &amp; Angular as the front-end, or client side. Each microservice we use will provide the same functionality in the cloud as it’s local counterpart. The AWS S3 service will replace Angular on the front-end, AWS API Gateway &amp; Lambda will replace Express &amp; Node.js on the back-end, and  DynamoDB will now be our cloud native database.</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250763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the front-end, back-end, and database will need to be separated and Containerized in an application called Docker. By using Docker commands in the command prompt, images will be created for each of the necessary components for the application. </a:t>
            </a:r>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188637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multiple Containers will be used to build an application, Docker allows the developer to consolidate these images into a Docker Compose file. This file is called a YAML file, and with one line of code,  all of the containers for the application can be run consecutively. A Network Bridge is responsible for communication between containers within the Docker Composition.</a:t>
            </a: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889801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serverless refers to a scenario where the developer of an application is not responsible for maintaining and securing the physical hardware that the system runs on. Instead, the cloud provider manages all the server’s hardware and keeps it secure. A serverless infrastructure is also highly scalable due to its access to a virtually unlimited amount of storage. The serverless cloud also offers event-driven architectures &amp; pay-as-you-go services, where the customer is only charged for the time and resources they use. This greatly reduces the cost of physically adding storage to a system and managing local servers. AWS S3 is cloud-based, virtual storage service that is very similar to the local storage on a personal device. While each Bucket will hold 100tb of data, accessing more storage on S3 is as simple as purchasing another bucket. This is a much simpler process than the classic example of adding a new hard drive to a personal laptop or PC. </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60793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Gateway and Lambda make up the serverless back-end of our application. API Gateway not only allows the developer to create, publish, maintain, test, &amp; secure an API, it also acts as a centralized storage for all the APIs in use. API Gateway is also responsible for routing the REST methods (Create, Read, Update, Delete, and Post) to the correct Lambda functions. The Lambda functions are then triggered by changes in data, shifts in the system’s state, and actions by users. </a:t>
            </a: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1017919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piece to the puzzle, is the database. While MongoDB &amp; DynamoDB are both NoSQL databases, they have a couple distinctive characteristics. MongoDB is a local database that is keep on a physical device or server. DynamoDB on the other hand, is strictly a cloud-based database which can be accessed anywhere on the internet with proper authorization. DynamoDB also utilizes a single-table design to query data. Unlike MongoDB, where data is stored as key-value pairs in collections, DynamoDB’s single-table design stores data in entire blocks. These blocks are then partitioned using a partition-key. In DynamoDB, a sort-key can be combined with a partition-key to create a Composite Primary Key. This primary key is then used to quickly recover data collections from the database. </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58728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from the previous slides, moving to the cloud is relatively simple and yet it comes with many advantages for the client. The serverless model provides elasticity for an application’s user traffic, allowing it to easily scale up, or down, based on usage. The pay-as-you-go model keeps the client from investing heavily in resources they won’t need and gives them access to unlimited resources should they need them. And using microservices keeps the development process much simpler than building from the ground up.</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343912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Identity &amp; Access Management, or IAM, is Amazon’s centralized security service. This service is used to create and store roles and is responsible for enforcing security throughout the entire system. IAM checks for access and authorization each time a role-based user moves from one service to another.</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581432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12/22/2024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23.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11" Type="http://schemas.openxmlformats.org/officeDocument/2006/relationships/image" Target="../media/image5.png"/><Relationship Id="rId5" Type="http://schemas.openxmlformats.org/officeDocument/2006/relationships/diagramData" Target="../diagrams/data1.xml"/><Relationship Id="rId10" Type="http://schemas.openxmlformats.org/officeDocument/2006/relationships/image" Target="../media/image1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[Matthew Knutson]</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[December 2024]</a:t>
            </a:r>
            <a:endParaRPr lang="en-US" dirty="0"/>
          </a:p>
        </p:txBody>
      </p:sp>
      <p:pic>
        <p:nvPicPr>
          <p:cNvPr id="117" name="Audio 116">
            <a:hlinkClick r:id="" action="ppaction://media"/>
            <a:extLst>
              <a:ext uri="{FF2B5EF4-FFF2-40B4-BE49-F238E27FC236}">
                <a16:creationId xmlns:a16="http://schemas.microsoft.com/office/drawing/2014/main" id="{CFC26FD2-AA55-6989-1FDE-C975F9951F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7657">
        <p14:reveal/>
      </p:transition>
    </mc:Choice>
    <mc:Fallback xmlns="">
      <p:transition spd="slow" advTm="76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90395-E99F-8CB3-713A-B4049314B5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106A3B-EBCD-6C0A-7A8E-8E51E5794A84}"/>
              </a:ext>
            </a:extLst>
          </p:cNvPr>
          <p:cNvSpPr>
            <a:spLocks noGrp="1"/>
          </p:cNvSpPr>
          <p:nvPr>
            <p:ph type="title"/>
          </p:nvPr>
        </p:nvSpPr>
        <p:spPr/>
        <p:txBody>
          <a:bodyPr>
            <a:normAutofit/>
          </a:bodyPr>
          <a:lstStyle/>
          <a:p>
            <a:r>
              <a:rPr lang="en-US" dirty="0"/>
              <a:t>Securing Your Cloud App</a:t>
            </a:r>
          </a:p>
        </p:txBody>
      </p:sp>
      <p:sp>
        <p:nvSpPr>
          <p:cNvPr id="7" name="Text Placeholder 6">
            <a:extLst>
              <a:ext uri="{FF2B5EF4-FFF2-40B4-BE49-F238E27FC236}">
                <a16:creationId xmlns:a16="http://schemas.microsoft.com/office/drawing/2014/main" id="{557DB10A-FBE3-F9B3-E7EB-57CF555346F9}"/>
              </a:ext>
            </a:extLst>
          </p:cNvPr>
          <p:cNvSpPr>
            <a:spLocks noGrp="1"/>
          </p:cNvSpPr>
          <p:nvPr>
            <p:ph type="body" sz="quarter" idx="3"/>
          </p:nvPr>
        </p:nvSpPr>
        <p:spPr>
          <a:xfrm>
            <a:off x="377562" y="1365572"/>
            <a:ext cx="2786743" cy="479822"/>
          </a:xfrm>
        </p:spPr>
        <p:txBody>
          <a:bodyPr>
            <a:normAutofit/>
          </a:bodyPr>
          <a:lstStyle/>
          <a:p>
            <a:r>
              <a:rPr lang="en-US" dirty="0"/>
              <a:t>Policies</a:t>
            </a:r>
          </a:p>
        </p:txBody>
      </p:sp>
      <p:sp>
        <p:nvSpPr>
          <p:cNvPr id="8" name="Content Placeholder 7">
            <a:extLst>
              <a:ext uri="{FF2B5EF4-FFF2-40B4-BE49-F238E27FC236}">
                <a16:creationId xmlns:a16="http://schemas.microsoft.com/office/drawing/2014/main" id="{CFCCF56F-BC2D-3E25-4327-ADC5F2924F95}"/>
              </a:ext>
            </a:extLst>
          </p:cNvPr>
          <p:cNvSpPr>
            <a:spLocks noGrp="1"/>
          </p:cNvSpPr>
          <p:nvPr>
            <p:ph sz="quarter" idx="4"/>
          </p:nvPr>
        </p:nvSpPr>
        <p:spPr>
          <a:xfrm>
            <a:off x="377561" y="1828320"/>
            <a:ext cx="2786743" cy="3315180"/>
          </a:xfrm>
        </p:spPr>
        <p:txBody>
          <a:bodyPr>
            <a:normAutofit/>
          </a:bodyPr>
          <a:lstStyle/>
          <a:p>
            <a:pPr algn="l"/>
            <a:r>
              <a:rPr lang="en-US" sz="1800" dirty="0"/>
              <a:t>Roles are made up of different policies.</a:t>
            </a:r>
          </a:p>
          <a:p>
            <a:pPr algn="l"/>
            <a:r>
              <a:rPr lang="en-US" sz="1800" dirty="0"/>
              <a:t>Users are assigned to those roles.</a:t>
            </a:r>
          </a:p>
          <a:p>
            <a:pPr algn="l"/>
            <a:r>
              <a:rPr lang="en-US" sz="1800" dirty="0"/>
              <a:t>User’s actions within the system are limited by those policies.</a:t>
            </a:r>
          </a:p>
          <a:p>
            <a:pPr algn="l"/>
            <a:r>
              <a:rPr lang="en-US" sz="1800" dirty="0"/>
              <a:t>The Admin Role was used for back-end access &amp; privileges.</a:t>
            </a:r>
          </a:p>
          <a:p>
            <a:pPr algn="l"/>
            <a:endParaRPr lang="en-US" sz="1800" dirty="0"/>
          </a:p>
        </p:txBody>
      </p:sp>
      <p:pic>
        <p:nvPicPr>
          <p:cNvPr id="5122" name="Picture 2">
            <a:extLst>
              <a:ext uri="{FF2B5EF4-FFF2-40B4-BE49-F238E27FC236}">
                <a16:creationId xmlns:a16="http://schemas.microsoft.com/office/drawing/2014/main" id="{22760614-06CB-8908-66C6-CF835EC60B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230" y="1416289"/>
            <a:ext cx="4923209" cy="3434845"/>
          </a:xfrm>
          <a:prstGeom prst="rect">
            <a:avLst/>
          </a:prstGeom>
          <a:noFill/>
          <a:extLst>
            <a:ext uri="{909E8E84-426E-40DD-AFC4-6F175D3DCCD1}">
              <a14:hiddenFill xmlns:a14="http://schemas.microsoft.com/office/drawing/2010/main">
                <a:solidFill>
                  <a:srgbClr val="FFFFFF"/>
                </a:solidFill>
              </a14:hiddenFill>
            </a:ext>
          </a:extLst>
        </p:spPr>
      </p:pic>
      <p:pic>
        <p:nvPicPr>
          <p:cNvPr id="58" name="Audio 57">
            <a:hlinkClick r:id="" action="ppaction://media"/>
            <a:extLst>
              <a:ext uri="{FF2B5EF4-FFF2-40B4-BE49-F238E27FC236}">
                <a16:creationId xmlns:a16="http://schemas.microsoft.com/office/drawing/2014/main" id="{7109D6BB-FD5E-694A-4483-EE68F598B1C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89585263"/>
      </p:ext>
    </p:extLst>
  </p:cSld>
  <p:clrMapOvr>
    <a:masterClrMapping/>
  </p:clrMapOvr>
  <mc:AlternateContent xmlns:mc="http://schemas.openxmlformats.org/markup-compatibility/2006" xmlns:p14="http://schemas.microsoft.com/office/powerpoint/2010/main">
    <mc:Choice Requires="p14">
      <p:transition spd="slow" p14:dur="3400" advTm="35395">
        <p14:reveal/>
      </p:transition>
    </mc:Choice>
    <mc:Fallback xmlns="">
      <p:transition spd="slow" advTm="35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5A5B0-3340-DB3D-2AF4-4789DDAAA8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0BC7E7-F610-9FE4-39C8-5A6BEAB3918E}"/>
              </a:ext>
            </a:extLst>
          </p:cNvPr>
          <p:cNvSpPr>
            <a:spLocks noGrp="1"/>
          </p:cNvSpPr>
          <p:nvPr>
            <p:ph type="title"/>
          </p:nvPr>
        </p:nvSpPr>
        <p:spPr/>
        <p:txBody>
          <a:bodyPr>
            <a:normAutofit/>
          </a:bodyPr>
          <a:lstStyle/>
          <a:p>
            <a:r>
              <a:rPr lang="en-US" dirty="0"/>
              <a:t>Securing Your Cloud App</a:t>
            </a:r>
          </a:p>
        </p:txBody>
      </p:sp>
      <p:sp>
        <p:nvSpPr>
          <p:cNvPr id="9" name="Text Placeholder 4">
            <a:extLst>
              <a:ext uri="{FF2B5EF4-FFF2-40B4-BE49-F238E27FC236}">
                <a16:creationId xmlns:a16="http://schemas.microsoft.com/office/drawing/2014/main" id="{E26C37DB-CB14-7B30-4160-27E4E852D30F}"/>
              </a:ext>
            </a:extLst>
          </p:cNvPr>
          <p:cNvSpPr txBox="1">
            <a:spLocks/>
          </p:cNvSpPr>
          <p:nvPr/>
        </p:nvSpPr>
        <p:spPr>
          <a:xfrm>
            <a:off x="363238" y="1420150"/>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055C129A-11FD-C21A-1247-2AA648E4EBA3}"/>
              </a:ext>
            </a:extLst>
          </p:cNvPr>
          <p:cNvSpPr txBox="1">
            <a:spLocks/>
          </p:cNvSpPr>
          <p:nvPr/>
        </p:nvSpPr>
        <p:spPr>
          <a:xfrm>
            <a:off x="363238" y="2098802"/>
            <a:ext cx="2500912" cy="2062555"/>
          </a:xfrm>
          <a:prstGeom prst="rect">
            <a:avLst/>
          </a:prstGeom>
        </p:spPr>
        <p:txBody>
          <a:bodyPr vert="horz" lIns="91440" tIns="45720" rIns="91440" bIns="45720" rtlCol="0">
            <a:normAutofit lnSpcReduction="1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Always use an API Key for a secure connection.</a:t>
            </a:r>
          </a:p>
          <a:p>
            <a:pPr algn="l"/>
            <a:r>
              <a:rPr lang="en-US" sz="1800" dirty="0"/>
              <a:t>IAM ensures that a there is a secure connection between every service.</a:t>
            </a:r>
          </a:p>
        </p:txBody>
      </p:sp>
      <p:pic>
        <p:nvPicPr>
          <p:cNvPr id="7172" name="Picture 4" descr="AWS Lambda Function and API Gateway ...">
            <a:extLst>
              <a:ext uri="{FF2B5EF4-FFF2-40B4-BE49-F238E27FC236}">
                <a16:creationId xmlns:a16="http://schemas.microsoft.com/office/drawing/2014/main" id="{95FF6D3F-ED7C-5FC1-E697-D9AE8FA63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609" y="2043349"/>
            <a:ext cx="3902074" cy="2164938"/>
          </a:xfrm>
          <a:prstGeom prst="rect">
            <a:avLst/>
          </a:prstGeom>
          <a:noFill/>
          <a:extLst>
            <a:ext uri="{909E8E84-426E-40DD-AFC4-6F175D3DCCD1}">
              <a14:hiddenFill xmlns:a14="http://schemas.microsoft.com/office/drawing/2010/main">
                <a:solidFill>
                  <a:srgbClr val="FFFFFF"/>
                </a:solidFill>
              </a14:hiddenFill>
            </a:ext>
          </a:extLst>
        </p:spPr>
      </p:pic>
      <p:pic>
        <p:nvPicPr>
          <p:cNvPr id="49" name="Audio 48">
            <a:hlinkClick r:id="" action="ppaction://media"/>
            <a:extLst>
              <a:ext uri="{FF2B5EF4-FFF2-40B4-BE49-F238E27FC236}">
                <a16:creationId xmlns:a16="http://schemas.microsoft.com/office/drawing/2014/main" id="{87E341C0-7128-8F07-8647-C596C34983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008002380"/>
      </p:ext>
    </p:extLst>
  </p:cSld>
  <p:clrMapOvr>
    <a:masterClrMapping/>
  </p:clrMapOvr>
  <mc:AlternateContent xmlns:mc="http://schemas.openxmlformats.org/markup-compatibility/2006" xmlns:p14="http://schemas.microsoft.com/office/powerpoint/2010/main">
    <mc:Choice Requires="p14">
      <p:transition spd="slow" p14:dur="3400" advTm="26715">
        <p14:reveal/>
      </p:transition>
    </mc:Choice>
    <mc:Fallback xmlns="">
      <p:transition spd="slow" advTm="267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371600" y="105033"/>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124773"/>
            <a:ext cx="7952797" cy="2031325"/>
          </a:xfrm>
          <a:prstGeom prst="rect">
            <a:avLst/>
          </a:prstGeom>
        </p:spPr>
        <p:txBody>
          <a:bodyPr wrap="square">
            <a:spAutoFit/>
          </a:bodyPr>
          <a:lstStyle/>
          <a:p>
            <a:pPr marL="285750" indent="-285750">
              <a:buFont typeface="Arial" panose="020B0604020202020204" pitchFamily="34" charset="0"/>
              <a:buChar char="•"/>
            </a:pPr>
            <a:r>
              <a:rPr lang="en-US" dirty="0"/>
              <a:t>Separate your Front-End &amp; Back-End into Containers.</a:t>
            </a:r>
          </a:p>
          <a:p>
            <a:endParaRPr lang="en-US" dirty="0"/>
          </a:p>
          <a:p>
            <a:pPr marL="285750" indent="-285750">
              <a:buFont typeface="Arial" panose="020B0604020202020204" pitchFamily="34" charset="0"/>
              <a:buChar char="•"/>
            </a:pPr>
            <a:r>
              <a:rPr lang="en-US" dirty="0"/>
              <a:t>Migrate your Database into the cloud.</a:t>
            </a:r>
          </a:p>
          <a:p>
            <a:endParaRPr lang="en-US" dirty="0"/>
          </a:p>
          <a:p>
            <a:pPr marL="285750" indent="-285750">
              <a:buFont typeface="Arial" panose="020B0604020202020204" pitchFamily="34" charset="0"/>
              <a:buChar char="•"/>
            </a:pPr>
            <a:r>
              <a:rPr lang="en-US" dirty="0"/>
              <a:t>Implement IAM security throughout the system.</a:t>
            </a:r>
          </a:p>
          <a:p>
            <a:endParaRPr lang="en-US" dirty="0"/>
          </a:p>
          <a:p>
            <a:pPr marL="285750" indent="-285750">
              <a:buFont typeface="Arial" panose="020B0604020202020204" pitchFamily="34" charset="0"/>
              <a:buChar char="•"/>
            </a:pPr>
            <a:r>
              <a:rPr lang="en-US" dirty="0"/>
              <a:t>Update &amp; manage your applications.</a:t>
            </a:r>
          </a:p>
        </p:txBody>
      </p:sp>
      <p:pic>
        <p:nvPicPr>
          <p:cNvPr id="8194" name="Picture 2" descr="Frontend and Backend Separation ...">
            <a:extLst>
              <a:ext uri="{FF2B5EF4-FFF2-40B4-BE49-F238E27FC236}">
                <a16:creationId xmlns:a16="http://schemas.microsoft.com/office/drawing/2014/main" id="{5C131291-A8C0-987B-D05C-83D07EB86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02" y="3248404"/>
            <a:ext cx="2277609" cy="17430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ata Migration: Moving Your Business ...">
            <a:extLst>
              <a:ext uri="{FF2B5EF4-FFF2-40B4-BE49-F238E27FC236}">
                <a16:creationId xmlns:a16="http://schemas.microsoft.com/office/drawing/2014/main" id="{06F54D8B-6D28-ACF5-6CA5-A35E5566EC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1564" y="3352100"/>
            <a:ext cx="30003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oftware Applications Business Logic">
            <a:extLst>
              <a:ext uri="{FF2B5EF4-FFF2-40B4-BE49-F238E27FC236}">
                <a16:creationId xmlns:a16="http://schemas.microsoft.com/office/drawing/2014/main" id="{9A49BD63-6263-6034-A46D-9046C4C49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2892" y="3242562"/>
            <a:ext cx="2436892"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34CBDB34-4B86-2D57-6B07-79153537AF6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xmlns:p14="http://schemas.microsoft.com/office/powerpoint/2010/main">
    <mc:Choice Requires="p14">
      <p:transition spd="slow" p14:dur="3400" advClick="0" advTm="44314">
        <p14:reveal/>
      </p:transition>
    </mc:Choice>
    <mc:Fallback xmlns="">
      <p:transition spd="slow" advClick="0" advTm="443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376515"/>
            <a:ext cx="3992787" cy="1232227"/>
          </a:xfrm>
        </p:spPr>
        <p:txBody>
          <a:bodyPr anchor="b">
            <a:normAutofit/>
          </a:bodyPr>
          <a:lstStyle/>
          <a:p>
            <a:r>
              <a:rPr lang="en-US" sz="3000" dirty="0"/>
              <a:t>Overview</a:t>
            </a:r>
          </a:p>
        </p:txBody>
      </p:sp>
      <p:sp>
        <p:nvSpPr>
          <p:cNvPr id="3" name="Content Placeholder 2"/>
          <p:cNvSpPr>
            <a:spLocks noGrp="1"/>
          </p:cNvSpPr>
          <p:nvPr>
            <p:ph idx="1"/>
          </p:nvPr>
        </p:nvSpPr>
        <p:spPr>
          <a:xfrm>
            <a:off x="858692" y="1804420"/>
            <a:ext cx="3986392" cy="2651312"/>
          </a:xfrm>
        </p:spPr>
        <p:txBody>
          <a:bodyPr anchor="t">
            <a:normAutofit fontScale="85000" lnSpcReduction="10000"/>
          </a:bodyPr>
          <a:lstStyle/>
          <a:p>
            <a:r>
              <a:rPr lang="en-US" sz="1500" dirty="0"/>
              <a:t>My name is Matt Knutson.</a:t>
            </a:r>
          </a:p>
          <a:p>
            <a:pPr marL="0" indent="0">
              <a:buNone/>
            </a:pPr>
            <a:endParaRPr lang="en-US" sz="1500" dirty="0"/>
          </a:p>
          <a:p>
            <a:r>
              <a:rPr lang="en-US" sz="1500" dirty="0"/>
              <a:t>I AM a computer science major from Galveston, TX.</a:t>
            </a:r>
          </a:p>
          <a:p>
            <a:pPr marL="0" indent="0">
              <a:buNone/>
            </a:pPr>
            <a:endParaRPr lang="en-US" sz="1500" dirty="0"/>
          </a:p>
          <a:p>
            <a:r>
              <a:rPr lang="en-US" sz="1500" dirty="0"/>
              <a:t>We will learn how to move a locally hosted application into the cloud.</a:t>
            </a:r>
          </a:p>
          <a:p>
            <a:pPr marL="0" indent="0">
              <a:buNone/>
            </a:pPr>
            <a:endParaRPr lang="en-US" sz="1500" dirty="0"/>
          </a:p>
          <a:p>
            <a:r>
              <a:rPr lang="en-US" sz="1500" dirty="0"/>
              <a:t>This project will use the AWS Cloud Architecture.</a:t>
            </a:r>
          </a:p>
          <a:p>
            <a:pPr marL="0" indent="0">
              <a:buNone/>
            </a:pPr>
            <a:endParaRPr lang="en-US" sz="1500" dirty="0"/>
          </a:p>
          <a:p>
            <a:r>
              <a:rPr lang="en-US" sz="1500" dirty="0"/>
              <a:t>AWS Services: S3, API Gateway, Lambda, &amp; DynamoDB.</a:t>
            </a:r>
          </a:p>
          <a:p>
            <a:endParaRPr lang="en-US" sz="1500" dirty="0"/>
          </a:p>
          <a:p>
            <a:pPr marL="0" indent="0">
              <a:buNone/>
            </a:pPr>
            <a:endParaRPr lang="en-US" sz="1500" dirty="0"/>
          </a:p>
          <a:p>
            <a:endParaRPr lang="en-US" sz="1500" dirty="0"/>
          </a:p>
          <a:p>
            <a:endParaRPr lang="en-US" sz="1500" dirty="0"/>
          </a:p>
        </p:txBody>
      </p:sp>
      <p:sp>
        <p:nvSpPr>
          <p:cNvPr id="9230" name="Rectangle 922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923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4" name="Rectangle 923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6" name="Rectangle 923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How to Migrate Data to Cloud from Local ...">
            <a:extLst>
              <a:ext uri="{FF2B5EF4-FFF2-40B4-BE49-F238E27FC236}">
                <a16:creationId xmlns:a16="http://schemas.microsoft.com/office/drawing/2014/main" id="{5E508790-556B-DC41-0486-A7C394B9482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06975" y="1280419"/>
            <a:ext cx="3127897" cy="2606580"/>
          </a:xfrm>
          <a:prstGeom prst="rect">
            <a:avLst/>
          </a:prstGeom>
          <a:noFill/>
          <a:extLst>
            <a:ext uri="{909E8E84-426E-40DD-AFC4-6F175D3DCCD1}">
              <a14:hiddenFill xmlns:a14="http://schemas.microsoft.com/office/drawing/2010/main">
                <a:solidFill>
                  <a:srgbClr val="FFFFFF"/>
                </a:solidFill>
              </a14:hiddenFill>
            </a:ext>
          </a:extLst>
        </p:spPr>
      </p:pic>
      <p:pic>
        <p:nvPicPr>
          <p:cNvPr id="9272" name="Audio 9271">
            <a:hlinkClick r:id="" action="ppaction://media"/>
            <a:extLst>
              <a:ext uri="{FF2B5EF4-FFF2-40B4-BE49-F238E27FC236}">
                <a16:creationId xmlns:a16="http://schemas.microsoft.com/office/drawing/2014/main" id="{6C80F12D-EDE5-7C80-A839-D580FFD461B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3400" advTm="62396">
        <p14:reveal/>
      </p:transition>
    </mc:Choice>
    <mc:Fallback xmlns="">
      <p:transition spd="slow" advTm="623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2911" y="1021080"/>
            <a:ext cx="2964180" cy="545146"/>
          </a:xfrm>
        </p:spPr>
        <p:txBody>
          <a:bodyPr>
            <a:normAutofit fontScale="90000"/>
          </a:bodyPr>
          <a:lstStyle/>
          <a:p>
            <a:pPr algn="r"/>
            <a:r>
              <a:rPr lang="en-US" dirty="0"/>
              <a:t>Containerization</a:t>
            </a:r>
          </a:p>
        </p:txBody>
      </p:sp>
      <p:graphicFrame>
        <p:nvGraphicFramePr>
          <p:cNvPr id="1028" name="Content Placeholder 4">
            <a:extLst>
              <a:ext uri="{FF2B5EF4-FFF2-40B4-BE49-F238E27FC236}">
                <a16:creationId xmlns:a16="http://schemas.microsoft.com/office/drawing/2014/main" id="{4364AD28-B422-70B2-7460-4058D632D7B8}"/>
              </a:ext>
            </a:extLst>
          </p:cNvPr>
          <p:cNvGraphicFramePr>
            <a:graphicFrameLocks noGrp="1"/>
          </p:cNvGraphicFramePr>
          <p:nvPr>
            <p:ph idx="1"/>
            <p:extLst>
              <p:ext uri="{D42A27DB-BD31-4B8C-83A1-F6EECF244321}">
                <p14:modId xmlns:p14="http://schemas.microsoft.com/office/powerpoint/2010/main" val="3518612022"/>
              </p:ext>
            </p:extLst>
          </p:nvPr>
        </p:nvGraphicFramePr>
        <p:xfrm>
          <a:off x="184158" y="518160"/>
          <a:ext cx="4753602" cy="4344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A screenshot of a computer&#10;&#10;Description automatically generated">
            <a:extLst>
              <a:ext uri="{FF2B5EF4-FFF2-40B4-BE49-F238E27FC236}">
                <a16:creationId xmlns:a16="http://schemas.microsoft.com/office/drawing/2014/main" id="{0001F6DC-C7F7-F2C3-1E79-FF0200CF1D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0160" y="1623060"/>
            <a:ext cx="3869682" cy="3239424"/>
          </a:xfrm>
          <a:prstGeom prst="rect">
            <a:avLst/>
          </a:prstGeom>
          <a:noFill/>
          <a:extLst>
            <a:ext uri="{909E8E84-426E-40DD-AFC4-6F175D3DCCD1}">
              <a14:hiddenFill xmlns:a14="http://schemas.microsoft.com/office/drawing/2010/main">
                <a:solidFill>
                  <a:srgbClr val="FFFFFF"/>
                </a:solidFill>
              </a14:hiddenFill>
            </a:ext>
          </a:extLst>
        </p:spPr>
      </p:pic>
      <p:pic>
        <p:nvPicPr>
          <p:cNvPr id="51" name="Audio 50">
            <a:hlinkClick r:id="" action="ppaction://media"/>
            <a:extLst>
              <a:ext uri="{FF2B5EF4-FFF2-40B4-BE49-F238E27FC236}">
                <a16:creationId xmlns:a16="http://schemas.microsoft.com/office/drawing/2014/main" id="{11B8CD38-5B43-9A3B-B384-974BE6E5D64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3400" advTm="18302">
        <p14:reveal/>
      </p:transition>
    </mc:Choice>
    <mc:Fallback xmlns="">
      <p:transition spd="slow" advTm="18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495031" y="727179"/>
            <a:ext cx="3309016" cy="604218"/>
          </a:xfrm>
        </p:spPr>
        <p:txBody>
          <a:bodyPr vert="horz" lIns="91440" tIns="45720" rIns="91440" bIns="45720" rtlCol="0" anchor="b">
            <a:normAutofit/>
          </a:bodyPr>
          <a:lstStyle/>
          <a:p>
            <a:pPr algn="ctr">
              <a:lnSpc>
                <a:spcPct val="90000"/>
              </a:lnSpc>
            </a:pPr>
            <a:r>
              <a:rPr lang="en-US" sz="3000" kern="1200" dirty="0">
                <a:solidFill>
                  <a:srgbClr val="FFFFFF"/>
                </a:solidFill>
                <a:latin typeface="+mj-lt"/>
                <a:ea typeface="+mj-ea"/>
                <a:cs typeface="+mj-cs"/>
              </a:rPr>
              <a:t>Orchestration</a:t>
            </a:r>
          </a:p>
        </p:txBody>
      </p:sp>
      <p:sp>
        <p:nvSpPr>
          <p:cNvPr id="5" name="Content Placeholder 4"/>
          <p:cNvSpPr>
            <a:spLocks noGrp="1"/>
          </p:cNvSpPr>
          <p:nvPr>
            <p:ph idx="1"/>
          </p:nvPr>
        </p:nvSpPr>
        <p:spPr>
          <a:xfrm>
            <a:off x="394960" y="1643171"/>
            <a:ext cx="3409087" cy="2947176"/>
          </a:xfrm>
        </p:spPr>
        <p:txBody>
          <a:bodyPr vert="horz" lIns="91440" tIns="45720" rIns="91440" bIns="45720" rtlCol="0">
            <a:normAutofit/>
          </a:bodyPr>
          <a:lstStyle/>
          <a:p>
            <a:pPr marL="0" indent="0" algn="ctr">
              <a:lnSpc>
                <a:spcPct val="90000"/>
              </a:lnSpc>
              <a:spcBef>
                <a:spcPts val="1000"/>
              </a:spcBef>
              <a:buNone/>
            </a:pPr>
            <a:r>
              <a:rPr lang="en-US" sz="2200" kern="1200" dirty="0">
                <a:solidFill>
                  <a:srgbClr val="FFFFFF"/>
                </a:solidFill>
                <a:latin typeface="+mn-lt"/>
                <a:ea typeface="+mn-ea"/>
                <a:cs typeface="+mn-cs"/>
              </a:rPr>
              <a:t>The YAML file consolidates the start-up code for each container. </a:t>
            </a:r>
          </a:p>
          <a:p>
            <a:pPr marL="0" indent="0" algn="ctr">
              <a:lnSpc>
                <a:spcPct val="90000"/>
              </a:lnSpc>
              <a:spcBef>
                <a:spcPts val="1000"/>
              </a:spcBef>
              <a:buNone/>
            </a:pPr>
            <a:endParaRPr lang="en-US" sz="2200" dirty="0">
              <a:solidFill>
                <a:srgbClr val="FFFFFF"/>
              </a:solidFill>
            </a:endParaRPr>
          </a:p>
          <a:p>
            <a:pPr marL="0" indent="0" algn="ctr">
              <a:lnSpc>
                <a:spcPct val="90000"/>
              </a:lnSpc>
              <a:spcBef>
                <a:spcPts val="1000"/>
              </a:spcBef>
              <a:buNone/>
            </a:pPr>
            <a:r>
              <a:rPr lang="en-US" sz="2200" kern="1200" dirty="0">
                <a:solidFill>
                  <a:srgbClr val="FFFFFF"/>
                </a:solidFill>
                <a:latin typeface="+mn-lt"/>
                <a:ea typeface="+mn-ea"/>
                <a:cs typeface="+mn-cs"/>
              </a:rPr>
              <a:t>With one line of code, the entire stack of images can be brought online.</a:t>
            </a:r>
          </a:p>
        </p:txBody>
      </p:sp>
      <p:pic>
        <p:nvPicPr>
          <p:cNvPr id="3" name="Picture 2" descr="A screenshot of a computer program&#10;&#10;Description automatically generated">
            <a:extLst>
              <a:ext uri="{FF2B5EF4-FFF2-40B4-BE49-F238E27FC236}">
                <a16:creationId xmlns:a16="http://schemas.microsoft.com/office/drawing/2014/main" id="{320D6F37-8141-8610-3D36-C658C29C0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99" y="342899"/>
            <a:ext cx="4147841" cy="4424364"/>
          </a:xfrm>
          <a:prstGeom prst="rect">
            <a:avLst/>
          </a:prstGeom>
        </p:spPr>
      </p:pic>
      <p:pic>
        <p:nvPicPr>
          <p:cNvPr id="58" name="Audio 57">
            <a:hlinkClick r:id="" action="ppaction://media"/>
            <a:extLst>
              <a:ext uri="{FF2B5EF4-FFF2-40B4-BE49-F238E27FC236}">
                <a16:creationId xmlns:a16="http://schemas.microsoft.com/office/drawing/2014/main" id="{DB627C94-505D-4DA9-2A1C-20D6028517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xmlns:p14="http://schemas.microsoft.com/office/powerpoint/2010/main">
    <mc:Choice Requires="p14">
      <p:transition spd="slow" p14:dur="3400" advTm="24900">
        <p14:reveal/>
      </p:transition>
    </mc:Choice>
    <mc:Fallback xmlns="">
      <p:transition spd="slow" advTm="24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6" name="Content Placeholder 5"/>
          <p:cNvSpPr>
            <a:spLocks noGrp="1"/>
          </p:cNvSpPr>
          <p:nvPr>
            <p:ph sz="half" idx="2"/>
          </p:nvPr>
        </p:nvSpPr>
        <p:spPr>
          <a:xfrm>
            <a:off x="525318" y="1976425"/>
            <a:ext cx="4034446" cy="2954424"/>
          </a:xfrm>
        </p:spPr>
        <p:txBody>
          <a:bodyPr>
            <a:normAutofit/>
          </a:bodyPr>
          <a:lstStyle/>
          <a:p>
            <a:pPr algn="l"/>
            <a:r>
              <a:rPr lang="en-US" sz="1800" dirty="0"/>
              <a:t>Serverless: I AM not responsible for maintaining server hardware or security.</a:t>
            </a:r>
          </a:p>
          <a:p>
            <a:pPr algn="l"/>
            <a:r>
              <a:rPr lang="en-US" sz="1800" dirty="0"/>
              <a:t>Highly scalable.</a:t>
            </a:r>
          </a:p>
          <a:p>
            <a:pPr algn="l"/>
            <a:r>
              <a:rPr lang="en-US" sz="1800" dirty="0"/>
              <a:t>Event-driven architectures &amp; pay-as-you-go services.</a:t>
            </a:r>
          </a:p>
          <a:p>
            <a:pPr algn="l"/>
            <a:r>
              <a:rPr lang="en-US" sz="1800" dirty="0"/>
              <a:t>S3: Store your application data in Buckets of 100tb.</a:t>
            </a:r>
          </a:p>
        </p:txBody>
      </p:sp>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75422" y="1496603"/>
            <a:ext cx="4040188" cy="479822"/>
          </a:xfrm>
        </p:spPr>
        <p:txBody>
          <a:bodyPr/>
          <a:lstStyle/>
          <a:p>
            <a:pPr algn="l"/>
            <a:r>
              <a:rPr lang="en-US" dirty="0"/>
              <a:t>Serverless</a:t>
            </a:r>
          </a:p>
        </p:txBody>
      </p:sp>
      <p:pic>
        <p:nvPicPr>
          <p:cNvPr id="2050" name="Picture 2">
            <a:extLst>
              <a:ext uri="{FF2B5EF4-FFF2-40B4-BE49-F238E27FC236}">
                <a16:creationId xmlns:a16="http://schemas.microsoft.com/office/drawing/2014/main" id="{93449A18-C6CA-95F3-3F0D-FA45CFFB4A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5610" y="1285660"/>
            <a:ext cx="4058918" cy="3645189"/>
          </a:xfrm>
          <a:prstGeom prst="rect">
            <a:avLst/>
          </a:prstGeom>
          <a:noFill/>
          <a:extLst>
            <a:ext uri="{909E8E84-426E-40DD-AFC4-6F175D3DCCD1}">
              <a14:hiddenFill xmlns:a14="http://schemas.microsoft.com/office/drawing/2010/main">
                <a:solidFill>
                  <a:srgbClr val="FFFFFF"/>
                </a:solidFill>
              </a14:hiddenFill>
            </a:ext>
          </a:extLst>
        </p:spPr>
      </p:pic>
      <p:pic>
        <p:nvPicPr>
          <p:cNvPr id="30" name="Audio 29">
            <a:hlinkClick r:id="" action="ppaction://media"/>
            <a:extLst>
              <a:ext uri="{FF2B5EF4-FFF2-40B4-BE49-F238E27FC236}">
                <a16:creationId xmlns:a16="http://schemas.microsoft.com/office/drawing/2014/main" id="{A158DB7D-05F3-2D3C-D85B-BBDA480A98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3400" advTm="66864">
        <p14:reveal/>
      </p:transition>
    </mc:Choice>
    <mc:Fallback xmlns="">
      <p:transition spd="slow" advTm="668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525318" y="1249452"/>
            <a:ext cx="2786743" cy="479822"/>
          </a:xfrm>
        </p:spPr>
        <p:txBody>
          <a:bodyPr>
            <a:normAutofit/>
          </a:bodyPr>
          <a:lstStyle/>
          <a:p>
            <a:r>
              <a:rPr lang="en-US" dirty="0"/>
              <a:t>API &amp; Lambda</a:t>
            </a:r>
          </a:p>
        </p:txBody>
      </p:sp>
      <p:sp>
        <p:nvSpPr>
          <p:cNvPr id="8" name="Content Placeholder 7"/>
          <p:cNvSpPr>
            <a:spLocks noGrp="1"/>
          </p:cNvSpPr>
          <p:nvPr>
            <p:ph sz="quarter" idx="4"/>
          </p:nvPr>
        </p:nvSpPr>
        <p:spPr>
          <a:xfrm>
            <a:off x="393783" y="1906297"/>
            <a:ext cx="4240094" cy="2858208"/>
          </a:xfrm>
        </p:spPr>
        <p:txBody>
          <a:bodyPr>
            <a:normAutofit lnSpcReduction="10000"/>
          </a:bodyPr>
          <a:lstStyle/>
          <a:p>
            <a:pPr algn="l"/>
            <a:r>
              <a:rPr lang="en-US" sz="1800" dirty="0"/>
              <a:t>API Gateway makes it very simple to create, publish, maintain, test, &amp; secure APIs.</a:t>
            </a:r>
          </a:p>
          <a:p>
            <a:pPr marL="0" indent="0" algn="l">
              <a:buNone/>
            </a:pPr>
            <a:endParaRPr lang="en-US" sz="1800" dirty="0"/>
          </a:p>
          <a:p>
            <a:pPr algn="l"/>
            <a:r>
              <a:rPr lang="en-US" sz="1800" dirty="0"/>
              <a:t>API Gateway routes the REST methods to the correct Lambda function.</a:t>
            </a:r>
          </a:p>
          <a:p>
            <a:pPr marL="0" indent="0" algn="l">
              <a:buNone/>
            </a:pPr>
            <a:endParaRPr lang="en-US" sz="1800" dirty="0"/>
          </a:p>
          <a:p>
            <a:pPr algn="l"/>
            <a:r>
              <a:rPr lang="en-US" sz="1800" dirty="0"/>
              <a:t>Lambda uses triggers to activate program logic. This is also known as  FAAS (Function-as-a-Service).</a:t>
            </a:r>
          </a:p>
          <a:p>
            <a:pPr marL="0" indent="0" algn="l">
              <a:buNone/>
            </a:pPr>
            <a:endParaRPr lang="en-US" sz="1800" dirty="0"/>
          </a:p>
        </p:txBody>
      </p:sp>
      <p:pic>
        <p:nvPicPr>
          <p:cNvPr id="34" name="Audio 33">
            <a:hlinkClick r:id="" action="ppaction://media"/>
            <a:extLst>
              <a:ext uri="{FF2B5EF4-FFF2-40B4-BE49-F238E27FC236}">
                <a16:creationId xmlns:a16="http://schemas.microsoft.com/office/drawing/2014/main" id="{9EEA0AFF-DDD3-CC15-29A3-E06F1E330F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xmlns:p14="http://schemas.microsoft.com/office/powerpoint/2010/main">
    <mc:Choice Requires="p14">
      <p:transition spd="slow" p14:dur="3400" advTm="36067">
        <p14:reveal/>
      </p:transition>
    </mc:Choice>
    <mc:Fallback xmlns="">
      <p:transition spd="slow" advTm="360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7200" y="403350"/>
            <a:ext cx="8093365" cy="763525"/>
          </a:xfrm>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299036"/>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01740" y="1901084"/>
            <a:ext cx="4294013" cy="2578004"/>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MongoDB and DynamoDB are both NoSQL databases.</a:t>
            </a:r>
          </a:p>
          <a:p>
            <a:pPr algn="l"/>
            <a:r>
              <a:rPr lang="en-US" sz="1800" dirty="0"/>
              <a:t>MongoDB is a local database and can be set up any device.</a:t>
            </a:r>
          </a:p>
          <a:p>
            <a:pPr algn="l"/>
            <a:r>
              <a:rPr lang="en-US" sz="1800" dirty="0"/>
              <a:t>DynamoDB is strictly a cloud-based database.</a:t>
            </a:r>
          </a:p>
          <a:p>
            <a:pPr algn="l"/>
            <a:r>
              <a:rPr lang="en-US" sz="1800" dirty="0"/>
              <a:t>DynamoDB uses a single-table design to query data.</a:t>
            </a:r>
          </a:p>
        </p:txBody>
      </p:sp>
      <p:pic>
        <p:nvPicPr>
          <p:cNvPr id="4098" name="Picture 2">
            <a:extLst>
              <a:ext uri="{FF2B5EF4-FFF2-40B4-BE49-F238E27FC236}">
                <a16:creationId xmlns:a16="http://schemas.microsoft.com/office/drawing/2014/main" id="{63C9212B-AED5-AA6D-F44B-D8277F5D6D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5447" y="1423163"/>
            <a:ext cx="3835514" cy="353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5F1D5B31-10E7-EB44-2CB9-AC188D04CA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xmlns:p14="http://schemas.microsoft.com/office/powerpoint/2010/main">
    <mc:Choice Requires="p14">
      <p:transition spd="slow" p14:dur="3400" advTm="62092">
        <p14:reveal/>
      </p:transition>
    </mc:Choice>
    <mc:Fallback xmlns="">
      <p:transition spd="slow" advTm="62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rcRect t="2621" r="3" b="2818"/>
          <a:stretch/>
        </p:blipFill>
        <p:spPr>
          <a:xfrm>
            <a:off x="-130812" y="10"/>
            <a:ext cx="7252212" cy="51434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903089" y="342595"/>
            <a:ext cx="2866642" cy="1424934"/>
          </a:xfrm>
        </p:spPr>
        <p:txBody>
          <a:bodyPr>
            <a:normAutofit/>
          </a:bodyPr>
          <a:lstStyle/>
          <a:p>
            <a:pPr>
              <a:lnSpc>
                <a:spcPct val="90000"/>
              </a:lnSpc>
            </a:pPr>
            <a:r>
              <a:rPr lang="en-US" sz="3000" dirty="0"/>
              <a:t>Cloud-Based </a:t>
            </a:r>
            <a:br>
              <a:rPr lang="en-US" sz="3000" dirty="0"/>
            </a:br>
            <a:r>
              <a:rPr lang="en-US" sz="3000" dirty="0"/>
              <a:t>Development Principles</a:t>
            </a:r>
          </a:p>
        </p:txBody>
      </p:sp>
      <p:sp>
        <p:nvSpPr>
          <p:cNvPr id="3" name="Content Placeholder 2"/>
          <p:cNvSpPr>
            <a:spLocks noGrp="1"/>
          </p:cNvSpPr>
          <p:nvPr>
            <p:ph idx="1"/>
          </p:nvPr>
        </p:nvSpPr>
        <p:spPr>
          <a:xfrm>
            <a:off x="6332219" y="1882140"/>
            <a:ext cx="2514601" cy="2750582"/>
          </a:xfrm>
        </p:spPr>
        <p:txBody>
          <a:bodyPr>
            <a:normAutofit/>
          </a:bodyPr>
          <a:lstStyle/>
          <a:p>
            <a:r>
              <a:rPr lang="en-US" sz="1500" dirty="0"/>
              <a:t>Serverless</a:t>
            </a:r>
          </a:p>
          <a:p>
            <a:pPr marL="0" indent="0">
              <a:buNone/>
            </a:pPr>
            <a:endParaRPr lang="en-US" sz="1500" dirty="0"/>
          </a:p>
          <a:p>
            <a:r>
              <a:rPr lang="en-US" sz="1500" dirty="0"/>
              <a:t>Elasticity</a:t>
            </a:r>
          </a:p>
          <a:p>
            <a:pPr marL="0" indent="0">
              <a:buNone/>
            </a:pPr>
            <a:endParaRPr lang="en-US" sz="1500" dirty="0"/>
          </a:p>
          <a:p>
            <a:r>
              <a:rPr lang="en-US" sz="1500" dirty="0"/>
              <a:t>Pay-for-use model</a:t>
            </a:r>
          </a:p>
          <a:p>
            <a:pPr marL="0" indent="0">
              <a:buNone/>
            </a:pPr>
            <a:endParaRPr lang="en-US" sz="1500" dirty="0"/>
          </a:p>
          <a:p>
            <a:r>
              <a:rPr lang="en-US" sz="1500" dirty="0"/>
              <a:t>Highly scalable </a:t>
            </a:r>
          </a:p>
          <a:p>
            <a:pPr marL="0" indent="0">
              <a:buNone/>
            </a:pPr>
            <a:endParaRPr lang="en-US" sz="1500" dirty="0"/>
          </a:p>
          <a:p>
            <a:r>
              <a:rPr lang="en-US" sz="1500" dirty="0"/>
              <a:t>Use of microservices</a:t>
            </a:r>
          </a:p>
          <a:p>
            <a:endParaRPr lang="en-US" sz="1500" dirty="0"/>
          </a:p>
          <a:p>
            <a:pPr marL="0" indent="0">
              <a:buNone/>
            </a:pPr>
            <a:endParaRPr lang="en-US" sz="1500" dirty="0"/>
          </a:p>
          <a:p>
            <a:endParaRPr lang="en-US" sz="1500" dirty="0"/>
          </a:p>
          <a:p>
            <a:endParaRPr lang="en-US" sz="1500" dirty="0"/>
          </a:p>
        </p:txBody>
      </p:sp>
      <p:pic>
        <p:nvPicPr>
          <p:cNvPr id="59" name="Audio 58">
            <a:hlinkClick r:id="" action="ppaction://media"/>
            <a:extLst>
              <a:ext uri="{FF2B5EF4-FFF2-40B4-BE49-F238E27FC236}">
                <a16:creationId xmlns:a16="http://schemas.microsoft.com/office/drawing/2014/main" id="{E8DCA167-1C22-2C4C-197A-946E9B5EF3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xmlns:p14="http://schemas.microsoft.com/office/powerpoint/2010/main">
    <mc:Choice Requires="p14">
      <p:transition spd="slow" p14:dur="3400" advTm="33525">
        <p14:reveal/>
      </p:transition>
    </mc:Choice>
    <mc:Fallback xmlns="">
      <p:transition spd="slow" advTm="335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0635" y="240152"/>
            <a:ext cx="8093365" cy="763525"/>
          </a:xfrm>
        </p:spPr>
        <p:txBody>
          <a:bodyPr>
            <a:normAutofit/>
          </a:bodyPr>
          <a:lstStyle/>
          <a:p>
            <a:r>
              <a:rPr lang="en-US" dirty="0"/>
              <a:t>Securing Your Cloud App</a:t>
            </a:r>
          </a:p>
        </p:txBody>
      </p:sp>
      <p:sp>
        <p:nvSpPr>
          <p:cNvPr id="5" name="Text Placeholder 4"/>
          <p:cNvSpPr>
            <a:spLocks noGrp="1"/>
          </p:cNvSpPr>
          <p:nvPr>
            <p:ph type="body" idx="1"/>
          </p:nvPr>
        </p:nvSpPr>
        <p:spPr>
          <a:xfrm>
            <a:off x="659059" y="1524733"/>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2002550"/>
            <a:ext cx="4236074" cy="2239441"/>
          </a:xfrm>
        </p:spPr>
        <p:txBody>
          <a:bodyPr>
            <a:normAutofit/>
          </a:bodyPr>
          <a:lstStyle/>
          <a:p>
            <a:pPr algn="l"/>
            <a:r>
              <a:rPr lang="en-US" sz="1800" dirty="0"/>
              <a:t>AWS IAM (Identity &amp; Access Management) is a centralized security service.</a:t>
            </a:r>
          </a:p>
          <a:p>
            <a:pPr algn="l"/>
            <a:r>
              <a:rPr lang="en-US" sz="1800" dirty="0"/>
              <a:t>IAM stores the roles and their policies for each application.</a:t>
            </a:r>
          </a:p>
          <a:p>
            <a:pPr algn="l"/>
            <a:r>
              <a:rPr lang="en-US" sz="1800" dirty="0"/>
              <a:t>IAM checks for access &amp; authorization as a user moves through each service.</a:t>
            </a:r>
          </a:p>
          <a:p>
            <a:pPr algn="l"/>
            <a:endParaRPr lang="en-US" sz="1800" dirty="0"/>
          </a:p>
        </p:txBody>
      </p:sp>
      <p:pic>
        <p:nvPicPr>
          <p:cNvPr id="6146" name="Picture 2" descr="AWS and How to Create user in IAM ...">
            <a:extLst>
              <a:ext uri="{FF2B5EF4-FFF2-40B4-BE49-F238E27FC236}">
                <a16:creationId xmlns:a16="http://schemas.microsoft.com/office/drawing/2014/main" id="{044CD9F9-8C40-CE66-B99C-2F14A1828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652" y="1697321"/>
            <a:ext cx="2920844" cy="2731996"/>
          </a:xfrm>
          <a:prstGeom prst="rect">
            <a:avLst/>
          </a:prstGeom>
          <a:noFill/>
          <a:extLst>
            <a:ext uri="{909E8E84-426E-40DD-AFC4-6F175D3DCCD1}">
              <a14:hiddenFill xmlns:a14="http://schemas.microsoft.com/office/drawing/2010/main">
                <a:solidFill>
                  <a:srgbClr val="FFFFFF"/>
                </a:solidFill>
              </a14:hiddenFill>
            </a:ext>
          </a:extLst>
        </p:spPr>
      </p:pic>
      <p:pic>
        <p:nvPicPr>
          <p:cNvPr id="6195" name="Audio 6194">
            <a:hlinkClick r:id="" action="ppaction://media"/>
            <a:extLst>
              <a:ext uri="{FF2B5EF4-FFF2-40B4-BE49-F238E27FC236}">
                <a16:creationId xmlns:a16="http://schemas.microsoft.com/office/drawing/2014/main" id="{28D5A4A3-313F-CC62-17AA-993A94523B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xmlns:p14="http://schemas.microsoft.com/office/powerpoint/2010/main">
    <mc:Choice Requires="p14">
      <p:transition spd="slow" p14:dur="3400" advTm="23717">
        <p14:reveal/>
      </p:transition>
    </mc:Choice>
    <mc:Fallback xmlns="">
      <p:transition spd="slow" advTm="237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9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9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3BC65F0524D74CBC808436CF42D9F5" ma:contentTypeVersion="7" ma:contentTypeDescription="Create a new document." ma:contentTypeScope="" ma:versionID="cda6c49344956cd365ac18b1223492fd">
  <xsd:schema xmlns:xsd="http://www.w3.org/2001/XMLSchema" xmlns:xs="http://www.w3.org/2001/XMLSchema" xmlns:p="http://schemas.microsoft.com/office/2006/metadata/properties" xmlns:ns3="c702ae01-11b6-4c5b-a431-e8b8f8d0456a" targetNamespace="http://schemas.microsoft.com/office/2006/metadata/properties" ma:root="true" ma:fieldsID="5bd0cd74ab9204bb1cad1adccada8d73" ns3:_="">
    <xsd:import namespace="c702ae01-11b6-4c5b-a431-e8b8f8d04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02ae01-11b6-4c5b-a431-e8b8f8d04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CA49B3-264B-4246-A8D2-B9E6E304AE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02ae01-11b6-4c5b-a431-e8b8f8d04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E524F5-8F9B-4E83-ABD8-EF3E90295E3F}">
  <ds:schemaRefs>
    <ds:schemaRef ds:uri="http://schemas.microsoft.com/office/2006/documentManagement/types"/>
    <ds:schemaRef ds:uri="http://purl.org/dc/elements/1.1/"/>
    <ds:schemaRef ds:uri="http://www.w3.org/XML/1998/namespace"/>
    <ds:schemaRef ds:uri="http://purl.org/dc/term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c702ae01-11b6-4c5b-a431-e8b8f8d0456a"/>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1578</Words>
  <Application>Microsoft Office PowerPoint</Application>
  <PresentationFormat>On-screen Show (16:9)</PresentationFormat>
  <Paragraphs>100</Paragraphs>
  <Slides>12</Slides>
  <Notes>12</Notes>
  <HiddenSlides>0</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Securing Your Cloud App</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2024-12-23T02:33:29Z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0x010100833BC65F0524D74CBC808436CF42D9F5</vt:lpwstr>
  </property>
</Properties>
</file>